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5" r:id="rId1"/>
  </p:sldMasterIdLst>
  <p:sldIdLst>
    <p:sldId id="277" r:id="rId2"/>
    <p:sldId id="276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3" r:id="rId18"/>
    <p:sldId id="272" r:id="rId19"/>
    <p:sldId id="274" r:id="rId20"/>
    <p:sldId id="275" r:id="rId21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B0C1-B54A-46F1-9EB3-B5A18ABF2C02}" type="datetimeFigureOut">
              <a:rPr lang="fa-IR" smtClean="0"/>
              <a:t>19/05/1442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29F1-3C02-4214-AB44-44369F62426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9587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B0C1-B54A-46F1-9EB3-B5A18ABF2C02}" type="datetimeFigureOut">
              <a:rPr lang="fa-IR" smtClean="0"/>
              <a:t>19/05/1442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29F1-3C02-4214-AB44-44369F62426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76808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B0C1-B54A-46F1-9EB3-B5A18ABF2C02}" type="datetimeFigureOut">
              <a:rPr lang="fa-IR" smtClean="0"/>
              <a:t>19/05/1442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29F1-3C02-4214-AB44-44369F62426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1063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B0C1-B54A-46F1-9EB3-B5A18ABF2C02}" type="datetimeFigureOut">
              <a:rPr lang="fa-IR" smtClean="0"/>
              <a:t>19/05/1442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29F1-3C02-4214-AB44-44369F62426C}" type="slidenum">
              <a:rPr lang="fa-IR" smtClean="0"/>
              <a:t>‹#›</a:t>
            </a:fld>
            <a:endParaRPr lang="fa-I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1885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B0C1-B54A-46F1-9EB3-B5A18ABF2C02}" type="datetimeFigureOut">
              <a:rPr lang="fa-IR" smtClean="0"/>
              <a:t>19/05/1442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29F1-3C02-4214-AB44-44369F62426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97430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B0C1-B54A-46F1-9EB3-B5A18ABF2C02}" type="datetimeFigureOut">
              <a:rPr lang="fa-IR" smtClean="0"/>
              <a:t>19/05/1442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29F1-3C02-4214-AB44-44369F62426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2036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B0C1-B54A-46F1-9EB3-B5A18ABF2C02}" type="datetimeFigureOut">
              <a:rPr lang="fa-IR" smtClean="0"/>
              <a:t>19/05/1442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29F1-3C02-4214-AB44-44369F62426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51761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B0C1-B54A-46F1-9EB3-B5A18ABF2C02}" type="datetimeFigureOut">
              <a:rPr lang="fa-IR" smtClean="0"/>
              <a:t>19/05/1442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29F1-3C02-4214-AB44-44369F62426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207659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B0C1-B54A-46F1-9EB3-B5A18ABF2C02}" type="datetimeFigureOut">
              <a:rPr lang="fa-IR" smtClean="0"/>
              <a:t>19/05/1442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29F1-3C02-4214-AB44-44369F62426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65655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B0C1-B54A-46F1-9EB3-B5A18ABF2C02}" type="datetimeFigureOut">
              <a:rPr lang="fa-IR" smtClean="0"/>
              <a:t>19/05/1442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29F1-3C02-4214-AB44-44369F62426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7537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B0C1-B54A-46F1-9EB3-B5A18ABF2C02}" type="datetimeFigureOut">
              <a:rPr lang="fa-IR" smtClean="0"/>
              <a:t>19/05/1442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29F1-3C02-4214-AB44-44369F62426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5023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B0C1-B54A-46F1-9EB3-B5A18ABF2C02}" type="datetimeFigureOut">
              <a:rPr lang="fa-IR" smtClean="0"/>
              <a:t>19/05/1442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29F1-3C02-4214-AB44-44369F62426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79767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B0C1-B54A-46F1-9EB3-B5A18ABF2C02}" type="datetimeFigureOut">
              <a:rPr lang="fa-IR" smtClean="0"/>
              <a:t>19/05/1442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29F1-3C02-4214-AB44-44369F62426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4639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B0C1-B54A-46F1-9EB3-B5A18ABF2C02}" type="datetimeFigureOut">
              <a:rPr lang="fa-IR" smtClean="0"/>
              <a:t>19/05/1442</a:t>
            </a:fld>
            <a:endParaRPr lang="fa-I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29F1-3C02-4214-AB44-44369F62426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13735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B0C1-B54A-46F1-9EB3-B5A18ABF2C02}" type="datetimeFigureOut">
              <a:rPr lang="fa-IR" smtClean="0"/>
              <a:t>19/05/1442</a:t>
            </a:fld>
            <a:endParaRPr lang="fa-I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29F1-3C02-4214-AB44-44369F62426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93372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B0C1-B54A-46F1-9EB3-B5A18ABF2C02}" type="datetimeFigureOut">
              <a:rPr lang="fa-IR" smtClean="0"/>
              <a:t>19/05/1442</a:t>
            </a:fld>
            <a:endParaRPr lang="fa-I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29F1-3C02-4214-AB44-44369F62426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44071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B0C1-B54A-46F1-9EB3-B5A18ABF2C02}" type="datetimeFigureOut">
              <a:rPr lang="fa-IR" smtClean="0"/>
              <a:t>19/05/1442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29F1-3C02-4214-AB44-44369F62426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32964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8C9B0C1-B54A-46F1-9EB3-B5A18ABF2C02}" type="datetimeFigureOut">
              <a:rPr lang="fa-IR" smtClean="0"/>
              <a:t>19/05/1442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129F1-3C02-4214-AB44-44369F62426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481542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b="1" dirty="0" smtClean="0"/>
              <a:t>Transplant Tolerance</a:t>
            </a:r>
            <a:endParaRPr lang="fa-IR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2400" dirty="0" smtClean="0"/>
              <a:t>Mohammadreza Ardalan </a:t>
            </a:r>
            <a:r>
              <a:rPr lang="fa-IR" sz="2400" dirty="0" smtClean="0"/>
              <a:t>MD</a:t>
            </a:r>
          </a:p>
          <a:p>
            <a:pPr algn="ctr"/>
            <a:r>
              <a:rPr lang="fa-IR" sz="2400" dirty="0" smtClean="0"/>
              <a:t>Proffesor of Nephrology</a:t>
            </a:r>
            <a:endParaRPr lang="fa-IR" sz="2400" dirty="0" smtClean="0"/>
          </a:p>
          <a:p>
            <a:pPr marL="0" indent="0" algn="ctr">
              <a:buNone/>
            </a:pPr>
            <a:r>
              <a:rPr lang="fa-IR" sz="2400" dirty="0" smtClean="0"/>
              <a:t>Kidney research Center</a:t>
            </a:r>
          </a:p>
          <a:p>
            <a:pPr marL="0" indent="0" algn="ctr">
              <a:buNone/>
            </a:pPr>
            <a:r>
              <a:rPr lang="fa-IR" sz="2400" dirty="0" smtClean="0"/>
              <a:t>Tabriz University ofMedical Sciencesa</a:t>
            </a:r>
          </a:p>
          <a:p>
            <a:pPr marL="0" indent="0" algn="ctr">
              <a:buNone/>
            </a:pPr>
            <a:r>
              <a:rPr lang="fa-IR" sz="2400" dirty="0" smtClean="0"/>
              <a:t>Tabriz-Iran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1476460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Tolerance Induction Protocol Principles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The donor is pretreated with granulocyte </a:t>
            </a:r>
            <a:r>
              <a:rPr lang="en-US" dirty="0" smtClean="0"/>
              <a:t>colony-stimulating stem </a:t>
            </a:r>
            <a:r>
              <a:rPr lang="en-US" dirty="0"/>
              <a:t>cells to migrate from the bone marrow </a:t>
            </a:r>
            <a:r>
              <a:rPr lang="en-US" dirty="0" smtClean="0"/>
              <a:t>into the </a:t>
            </a:r>
            <a:r>
              <a:rPr lang="en-US" dirty="0"/>
              <a:t>peripheral blood, which are subsequently procured </a:t>
            </a:r>
            <a:r>
              <a:rPr lang="en-US" dirty="0" smtClean="0"/>
              <a:t>using apheresis, and enriched </a:t>
            </a:r>
            <a:r>
              <a:rPr lang="en-US" dirty="0"/>
              <a:t>for CD34+ cells</a:t>
            </a:r>
          </a:p>
          <a:p>
            <a:pPr algn="l" rtl="0"/>
            <a:r>
              <a:rPr lang="en-US" dirty="0" smtClean="0"/>
              <a:t>The </a:t>
            </a:r>
            <a:r>
              <a:rPr lang="en-US" dirty="0"/>
              <a:t>donor cells are infused into the transplant recipient after </a:t>
            </a:r>
            <a:r>
              <a:rPr lang="en-US" dirty="0" smtClean="0"/>
              <a:t>total lymphoid </a:t>
            </a:r>
            <a:r>
              <a:rPr lang="en-US" dirty="0"/>
              <a:t>or body irradiation</a:t>
            </a:r>
          </a:p>
          <a:p>
            <a:pPr algn="l" rtl="0"/>
            <a:r>
              <a:rPr lang="en-US" dirty="0" smtClean="0"/>
              <a:t>The </a:t>
            </a:r>
            <a:r>
              <a:rPr lang="en-US" dirty="0"/>
              <a:t>donor’s immune cells create a chimeric immune </a:t>
            </a:r>
            <a:r>
              <a:rPr lang="en-US" dirty="0" smtClean="0"/>
              <a:t>system within </a:t>
            </a:r>
            <a:r>
              <a:rPr lang="en-US" dirty="0"/>
              <a:t>the recipient</a:t>
            </a:r>
          </a:p>
          <a:p>
            <a:pPr algn="l" rtl="0"/>
            <a:r>
              <a:rPr lang="en-US" dirty="0" smtClean="0"/>
              <a:t>If </a:t>
            </a:r>
            <a:r>
              <a:rPr lang="en-US" dirty="0"/>
              <a:t>the donor and recipient are HLA-matched siblings, the </a:t>
            </a:r>
            <a:r>
              <a:rPr lang="en-US" dirty="0" smtClean="0"/>
              <a:t>recipient has </a:t>
            </a:r>
            <a:r>
              <a:rPr lang="en-US" dirty="0"/>
              <a:t>a chance of ∼80% chance for the development </a:t>
            </a:r>
            <a:r>
              <a:rPr lang="en-US" dirty="0" smtClean="0"/>
              <a:t>of tolerance </a:t>
            </a:r>
            <a:r>
              <a:rPr lang="en-US" dirty="0"/>
              <a:t>and may be weaned from immunosuppression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73042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Tolerance induction </a:t>
            </a:r>
            <a:endParaRPr lang="fa-I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dirty="0"/>
              <a:t>Kawai and </a:t>
            </a:r>
            <a:r>
              <a:rPr lang="en-US" dirty="0" smtClean="0"/>
              <a:t>colleagues provided </a:t>
            </a:r>
            <a:r>
              <a:rPr lang="en-US" dirty="0"/>
              <a:t>a </a:t>
            </a:r>
            <a:r>
              <a:rPr lang="en-US" dirty="0" smtClean="0"/>
              <a:t>summary of </a:t>
            </a:r>
            <a:r>
              <a:rPr lang="en-US" dirty="0"/>
              <a:t>the Third International Workshop on Clinical Tolerance held </a:t>
            </a:r>
            <a:r>
              <a:rPr lang="en-US" dirty="0" smtClean="0"/>
              <a:t>in Stanford, California, in 2017 and four medical centers presented updates of their tolerance induction regimens and outcomes of recipients.</a:t>
            </a:r>
          </a:p>
          <a:p>
            <a:pPr algn="just" rtl="0"/>
            <a:r>
              <a:rPr lang="en-US" dirty="0" err="1" smtClean="0"/>
              <a:t>Chimerism</a:t>
            </a:r>
            <a:r>
              <a:rPr lang="en-US" dirty="0" smtClean="0"/>
              <a:t> induction  and its </a:t>
            </a:r>
            <a:r>
              <a:rPr lang="en-US" dirty="0" err="1" smtClean="0"/>
              <a:t>prescence</a:t>
            </a:r>
            <a:r>
              <a:rPr lang="en-US" dirty="0" smtClean="0"/>
              <a:t> for at least 6 months is needed before immune suppression cessation.</a:t>
            </a:r>
          </a:p>
          <a:p>
            <a:pPr algn="just" rtl="0"/>
            <a:r>
              <a:rPr lang="en-US" dirty="0" smtClean="0"/>
              <a:t>persistence of </a:t>
            </a:r>
            <a:r>
              <a:rPr lang="en-US" dirty="0" err="1"/>
              <a:t>chimerism</a:t>
            </a:r>
            <a:r>
              <a:rPr lang="en-US" dirty="0"/>
              <a:t> </a:t>
            </a:r>
            <a:r>
              <a:rPr lang="en-US" dirty="0" smtClean="0"/>
              <a:t>is necessary </a:t>
            </a:r>
            <a:r>
              <a:rPr lang="en-US" dirty="0"/>
              <a:t>to achieve tolerance in </a:t>
            </a:r>
            <a:r>
              <a:rPr lang="en-US" dirty="0" smtClean="0"/>
              <a:t>HLA‐mismatched</a:t>
            </a:r>
            <a:r>
              <a:rPr lang="en-US" dirty="0"/>
              <a:t> </a:t>
            </a:r>
            <a:r>
              <a:rPr lang="en-US" dirty="0" smtClean="0"/>
              <a:t>kidney </a:t>
            </a:r>
            <a:r>
              <a:rPr lang="en-US" dirty="0"/>
              <a:t>transplant </a:t>
            </a:r>
            <a:r>
              <a:rPr lang="en-US" dirty="0" smtClean="0"/>
              <a:t>recipients</a:t>
            </a:r>
          </a:p>
          <a:p>
            <a:pPr marL="0" indent="0" algn="r">
              <a:buNone/>
            </a:pPr>
            <a:r>
              <a:rPr lang="en-US" sz="1400" dirty="0">
                <a:cs typeface="+mj-cs"/>
              </a:rPr>
              <a:t>Summary of the Third International Workshop on Clinical Tolerance.2018 AJT</a:t>
            </a:r>
            <a:endParaRPr lang="fa-IR" sz="1400" dirty="0">
              <a:cs typeface="+mj-cs"/>
            </a:endParaRPr>
          </a:p>
          <a:p>
            <a:pPr marL="0" indent="0" algn="l" rtl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628210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dirty="0" smtClean="0">
                <a:cs typeface="+mj-cs"/>
              </a:rPr>
              <a:t>S. </a:t>
            </a:r>
            <a:r>
              <a:rPr lang="en-US" dirty="0" err="1">
                <a:cs typeface="+mj-cs"/>
              </a:rPr>
              <a:t>Strober</a:t>
            </a:r>
            <a:r>
              <a:rPr lang="en-US" dirty="0">
                <a:cs typeface="+mj-cs"/>
              </a:rPr>
              <a:t> </a:t>
            </a:r>
            <a:r>
              <a:rPr lang="en-US" dirty="0" smtClean="0">
                <a:cs typeface="+mj-cs"/>
              </a:rPr>
              <a:t> describes that phenomenon of </a:t>
            </a:r>
            <a:r>
              <a:rPr lang="en-US" dirty="0">
                <a:cs typeface="+mj-cs"/>
              </a:rPr>
              <a:t>multilineage mixed </a:t>
            </a:r>
            <a:r>
              <a:rPr lang="en-US" dirty="0" err="1">
                <a:cs typeface="+mj-cs"/>
              </a:rPr>
              <a:t>chimerism</a:t>
            </a:r>
            <a:r>
              <a:rPr lang="en-US" dirty="0">
                <a:cs typeface="+mj-cs"/>
              </a:rPr>
              <a:t> </a:t>
            </a:r>
            <a:r>
              <a:rPr lang="en-US" dirty="0" smtClean="0">
                <a:cs typeface="+mj-cs"/>
              </a:rPr>
              <a:t>is necessary in, </a:t>
            </a:r>
            <a:r>
              <a:rPr lang="en-US" dirty="0">
                <a:cs typeface="+mj-cs"/>
              </a:rPr>
              <a:t>a critical period </a:t>
            </a:r>
            <a:r>
              <a:rPr lang="en-US" dirty="0" smtClean="0">
                <a:cs typeface="+mj-cs"/>
              </a:rPr>
              <a:t>in HLA </a:t>
            </a:r>
            <a:r>
              <a:rPr lang="en-US" dirty="0">
                <a:cs typeface="+mj-cs"/>
              </a:rPr>
              <a:t>identical recipients </a:t>
            </a:r>
            <a:r>
              <a:rPr lang="en-US" dirty="0" smtClean="0">
                <a:cs typeface="+mj-cs"/>
              </a:rPr>
              <a:t>allows </a:t>
            </a:r>
            <a:r>
              <a:rPr lang="en-US" dirty="0">
                <a:cs typeface="+mj-cs"/>
              </a:rPr>
              <a:t>for the development of stable operational tolerance. Most </a:t>
            </a:r>
            <a:r>
              <a:rPr lang="en-US" dirty="0" smtClean="0">
                <a:cs typeface="+mj-cs"/>
              </a:rPr>
              <a:t>of these </a:t>
            </a:r>
            <a:r>
              <a:rPr lang="en-US" dirty="0">
                <a:cs typeface="+mj-cs"/>
              </a:rPr>
              <a:t>subjects lost this mixed </a:t>
            </a:r>
            <a:r>
              <a:rPr lang="en-US" dirty="0" err="1">
                <a:cs typeface="+mj-cs"/>
              </a:rPr>
              <a:t>chimerism</a:t>
            </a:r>
            <a:r>
              <a:rPr lang="en-US" dirty="0">
                <a:cs typeface="+mj-cs"/>
              </a:rPr>
              <a:t> following the withdrawal </a:t>
            </a:r>
            <a:r>
              <a:rPr lang="en-US" dirty="0" smtClean="0">
                <a:cs typeface="+mj-cs"/>
              </a:rPr>
              <a:t>of immunosuppression</a:t>
            </a:r>
            <a:r>
              <a:rPr lang="en-US" dirty="0">
                <a:cs typeface="+mj-cs"/>
              </a:rPr>
              <a:t>, yet operational tolerance persisted</a:t>
            </a:r>
            <a:r>
              <a:rPr lang="en-US" dirty="0" smtClean="0">
                <a:cs typeface="+mj-cs"/>
              </a:rPr>
              <a:t>.</a:t>
            </a:r>
          </a:p>
          <a:p>
            <a:pPr algn="just" rtl="0"/>
            <a:r>
              <a:rPr lang="en-US" dirty="0" smtClean="0">
                <a:cs typeface="+mj-cs"/>
              </a:rPr>
              <a:t> </a:t>
            </a:r>
            <a:r>
              <a:rPr lang="en-US" dirty="0">
                <a:cs typeface="+mj-cs"/>
              </a:rPr>
              <a:t>In </a:t>
            </a:r>
            <a:r>
              <a:rPr lang="en-US" dirty="0" smtClean="0">
                <a:cs typeface="+mj-cs"/>
              </a:rPr>
              <a:t>contrast mismatched and </a:t>
            </a:r>
            <a:r>
              <a:rPr lang="en-US" dirty="0" err="1" smtClean="0">
                <a:cs typeface="+mj-cs"/>
              </a:rPr>
              <a:t>haploidentical</a:t>
            </a:r>
            <a:r>
              <a:rPr lang="en-US" dirty="0">
                <a:cs typeface="+mj-cs"/>
              </a:rPr>
              <a:t> </a:t>
            </a:r>
            <a:r>
              <a:rPr lang="en-US" dirty="0" smtClean="0">
                <a:cs typeface="+mj-cs"/>
              </a:rPr>
              <a:t>subjects with immunosuppression dependent mixed </a:t>
            </a:r>
            <a:r>
              <a:rPr lang="en-US" dirty="0" err="1">
                <a:cs typeface="+mj-cs"/>
              </a:rPr>
              <a:t>chimerism</a:t>
            </a:r>
            <a:r>
              <a:rPr lang="en-US" dirty="0">
                <a:cs typeface="+mj-cs"/>
              </a:rPr>
              <a:t> for at least 1 year did not become </a:t>
            </a:r>
            <a:r>
              <a:rPr lang="en-US" dirty="0" smtClean="0">
                <a:cs typeface="+mj-cs"/>
              </a:rPr>
              <a:t>tolerant after </a:t>
            </a:r>
            <a:r>
              <a:rPr lang="en-US" dirty="0">
                <a:cs typeface="+mj-cs"/>
              </a:rPr>
              <a:t>loss of </a:t>
            </a:r>
            <a:r>
              <a:rPr lang="en-US" dirty="0" err="1">
                <a:cs typeface="+mj-cs"/>
              </a:rPr>
              <a:t>chimerism</a:t>
            </a:r>
            <a:r>
              <a:rPr lang="en-US" dirty="0" smtClean="0">
                <a:cs typeface="+mj-cs"/>
              </a:rPr>
              <a:t>.</a:t>
            </a:r>
          </a:p>
          <a:p>
            <a:r>
              <a:rPr lang="en-US" sz="1400" dirty="0"/>
              <a:t>Kawai </a:t>
            </a:r>
            <a:r>
              <a:rPr lang="en-US" sz="1400" dirty="0" err="1"/>
              <a:t>T,</a:t>
            </a:r>
            <a:r>
              <a:rPr lang="en-US" sz="1400" dirty="0" err="1" smtClean="0">
                <a:cs typeface="+mj-cs"/>
              </a:rPr>
              <a:t>Summary</a:t>
            </a:r>
            <a:r>
              <a:rPr lang="en-US" sz="1400" dirty="0" smtClean="0">
                <a:cs typeface="+mj-cs"/>
              </a:rPr>
              <a:t> </a:t>
            </a:r>
            <a:r>
              <a:rPr lang="en-US" sz="1400" dirty="0">
                <a:cs typeface="+mj-cs"/>
              </a:rPr>
              <a:t>of the Third International Workshop on </a:t>
            </a:r>
            <a:r>
              <a:rPr lang="en-US" sz="1400" dirty="0" smtClean="0">
                <a:cs typeface="+mj-cs"/>
              </a:rPr>
              <a:t>Clinical Tolerance.2018 AJT</a:t>
            </a:r>
            <a:endParaRPr lang="fa-IR" sz="1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68930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dirty="0"/>
              <a:t>Tolerance to HLA-matched and -mismatched </a:t>
            </a:r>
            <a:r>
              <a:rPr lang="en-US" dirty="0" smtClean="0"/>
              <a:t>living donor kidney transplants </a:t>
            </a:r>
            <a:r>
              <a:rPr lang="en-US" dirty="0"/>
              <a:t>was achieved in more than 50 </a:t>
            </a:r>
            <a:r>
              <a:rPr lang="en-US" dirty="0" smtClean="0"/>
              <a:t>patient</a:t>
            </a:r>
            <a:r>
              <a:rPr lang="en-US" dirty="0"/>
              <a:t> </a:t>
            </a:r>
            <a:r>
              <a:rPr lang="en-US" dirty="0" smtClean="0"/>
              <a:t>enrolled </a:t>
            </a:r>
            <a:r>
              <a:rPr lang="en-US" dirty="0"/>
              <a:t>in trials in four medical centers after establishment </a:t>
            </a:r>
            <a:r>
              <a:rPr lang="en-US" dirty="0" smtClean="0"/>
              <a:t>of transient </a:t>
            </a:r>
            <a:r>
              <a:rPr lang="en-US" dirty="0"/>
              <a:t>or persistent </a:t>
            </a:r>
            <a:r>
              <a:rPr lang="en-US" dirty="0" err="1" smtClean="0"/>
              <a:t>chimerism</a:t>
            </a:r>
            <a:r>
              <a:rPr lang="en-US" dirty="0" smtClean="0"/>
              <a:t>.</a:t>
            </a:r>
          </a:p>
          <a:p>
            <a:pPr algn="just"/>
            <a:r>
              <a:rPr lang="en-US" sz="1400" dirty="0">
                <a:cs typeface="+mj-cs"/>
              </a:rPr>
              <a:t>Kawai </a:t>
            </a:r>
            <a:r>
              <a:rPr lang="en-US" sz="1400" dirty="0" err="1">
                <a:cs typeface="+mj-cs"/>
              </a:rPr>
              <a:t>T,Summary</a:t>
            </a:r>
            <a:r>
              <a:rPr lang="en-US" sz="1400" dirty="0">
                <a:cs typeface="+mj-cs"/>
              </a:rPr>
              <a:t> of the Third International Workshop on Clinical Tolerance.2018 AJT</a:t>
            </a:r>
            <a:endParaRPr lang="fa-IR" sz="1400" dirty="0">
              <a:cs typeface="+mj-cs"/>
            </a:endParaRPr>
          </a:p>
          <a:p>
            <a:pPr algn="just" rtl="0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714805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0">
              <a:buNone/>
            </a:pPr>
            <a:r>
              <a:rPr lang="en-US" dirty="0" err="1"/>
              <a:t>Leventhal</a:t>
            </a:r>
            <a:r>
              <a:rPr lang="en-US" dirty="0"/>
              <a:t> et al. </a:t>
            </a:r>
            <a:r>
              <a:rPr lang="en-US" dirty="0" smtClean="0"/>
              <a:t>experience with </a:t>
            </a:r>
            <a:r>
              <a:rPr lang="en-US" dirty="0"/>
              <a:t>HLA-identical living-donor kidney transplant recipients </a:t>
            </a:r>
            <a:r>
              <a:rPr lang="en-US" dirty="0" smtClean="0"/>
              <a:t>given donor </a:t>
            </a:r>
            <a:r>
              <a:rPr lang="en-US" dirty="0"/>
              <a:t>hematopoietic stem cells. This cohort has been followed up </a:t>
            </a:r>
            <a:r>
              <a:rPr lang="en-US" dirty="0" smtClean="0"/>
              <a:t>for as </a:t>
            </a:r>
            <a:r>
              <a:rPr lang="en-US" dirty="0"/>
              <a:t>long as 9 </a:t>
            </a:r>
            <a:r>
              <a:rPr lang="en-US" dirty="0" smtClean="0"/>
              <a:t>years.</a:t>
            </a:r>
          </a:p>
          <a:p>
            <a:pPr marL="0" indent="0" algn="just" rtl="0">
              <a:buNone/>
            </a:pPr>
            <a:r>
              <a:rPr lang="en-US" dirty="0" smtClean="0"/>
              <a:t>persistently </a:t>
            </a:r>
            <a:r>
              <a:rPr lang="en-US" dirty="0"/>
              <a:t>elevated T-regulatory cells CD4+/CD25(High</a:t>
            </a:r>
            <a:r>
              <a:rPr lang="en-US" dirty="0" smtClean="0"/>
              <a:t>)/ CD127</a:t>
            </a:r>
            <a:r>
              <a:rPr lang="en-US" dirty="0"/>
              <a:t>–/FOXP3+ are found in peripheral </a:t>
            </a:r>
            <a:r>
              <a:rPr lang="en-US" dirty="0" smtClean="0"/>
              <a:t>blood of tolerant individuals.</a:t>
            </a:r>
          </a:p>
          <a:p>
            <a:pPr marL="0" indent="0" algn="just" rtl="0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sz="1400" dirty="0" err="1">
                <a:cs typeface="+mj-cs"/>
              </a:rPr>
              <a:t>Leventhal</a:t>
            </a:r>
            <a:r>
              <a:rPr lang="en-US" sz="1400" dirty="0">
                <a:cs typeface="+mj-cs"/>
              </a:rPr>
              <a:t> </a:t>
            </a:r>
            <a:r>
              <a:rPr lang="en-US" sz="1400" dirty="0" err="1" smtClean="0">
                <a:cs typeface="+mj-cs"/>
              </a:rPr>
              <a:t>JR.Hum</a:t>
            </a:r>
            <a:r>
              <a:rPr lang="en-US" sz="1400" dirty="0" smtClean="0">
                <a:cs typeface="+mj-cs"/>
              </a:rPr>
              <a:t> </a:t>
            </a:r>
            <a:r>
              <a:rPr lang="en-US" sz="1400" dirty="0" err="1">
                <a:cs typeface="+mj-cs"/>
              </a:rPr>
              <a:t>Immunol</a:t>
            </a:r>
            <a:r>
              <a:rPr lang="en-US" sz="1400" dirty="0">
                <a:cs typeface="+mj-cs"/>
              </a:rPr>
              <a:t> </a:t>
            </a:r>
            <a:r>
              <a:rPr lang="en-US" sz="1400" dirty="0" smtClean="0">
                <a:cs typeface="+mj-cs"/>
              </a:rPr>
              <a:t>79:2019</a:t>
            </a:r>
            <a:endParaRPr lang="en-US" sz="1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17514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Biomarkers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0">
              <a:buNone/>
            </a:pPr>
            <a:r>
              <a:rPr lang="en-US" dirty="0" smtClean="0"/>
              <a:t>renal </a:t>
            </a:r>
            <a:r>
              <a:rPr lang="en-US" dirty="0"/>
              <a:t>tubular damage by measuring a variety of markers that </a:t>
            </a:r>
            <a:r>
              <a:rPr lang="en-US" dirty="0" smtClean="0"/>
              <a:t>included kidney </a:t>
            </a:r>
            <a:r>
              <a:rPr lang="en-US" dirty="0"/>
              <a:t>injury molecule-1 (KIM-1), urine a1-microglobulin (A1M</a:t>
            </a:r>
            <a:r>
              <a:rPr lang="en-US" dirty="0" smtClean="0"/>
              <a:t>), amino-terminal </a:t>
            </a:r>
            <a:r>
              <a:rPr lang="en-US" dirty="0" err="1"/>
              <a:t>propeptide</a:t>
            </a:r>
            <a:r>
              <a:rPr lang="en-US" dirty="0"/>
              <a:t> of type III </a:t>
            </a:r>
            <a:r>
              <a:rPr lang="en-US" dirty="0" err="1"/>
              <a:t>procollagen</a:t>
            </a:r>
            <a:r>
              <a:rPr lang="en-US" dirty="0"/>
              <a:t> (PIIINP), </a:t>
            </a:r>
            <a:r>
              <a:rPr lang="en-US" dirty="0" smtClean="0"/>
              <a:t>and neutrophil </a:t>
            </a:r>
            <a:r>
              <a:rPr lang="en-US" dirty="0" err="1"/>
              <a:t>gelatinase</a:t>
            </a:r>
            <a:r>
              <a:rPr lang="en-US" dirty="0"/>
              <a:t>-associated </a:t>
            </a:r>
            <a:r>
              <a:rPr lang="en-US" dirty="0" err="1"/>
              <a:t>lipocalin</a:t>
            </a:r>
            <a:r>
              <a:rPr lang="en-US" dirty="0"/>
              <a:t> (NGAL</a:t>
            </a:r>
            <a:r>
              <a:rPr lang="en-US" dirty="0" smtClean="0"/>
              <a:t>) may help for monitoring the allograft.</a:t>
            </a:r>
          </a:p>
          <a:p>
            <a:pPr marL="0" indent="0" algn="just">
              <a:buNone/>
            </a:pPr>
            <a:r>
              <a:rPr lang="sv-SE" sz="1400" dirty="0">
                <a:cs typeface="+mj-cs"/>
              </a:rPr>
              <a:t>Ann Intern Med 169: 610–618, 2018</a:t>
            </a:r>
            <a:endParaRPr lang="en-US" sz="1400" dirty="0" smtClean="0">
              <a:cs typeface="+mj-cs"/>
            </a:endParaRPr>
          </a:p>
          <a:p>
            <a:pPr marL="0" indent="0" algn="just" rtl="0">
              <a:buNone/>
            </a:pPr>
            <a:r>
              <a:rPr lang="en-US" dirty="0" smtClean="0"/>
              <a:t>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75292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/>
              <a:t>Biomarkers Befor Transplant </a:t>
            </a:r>
            <a:endParaRPr lang="fa-I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dirty="0" smtClean="0"/>
              <a:t>New HLA </a:t>
            </a:r>
            <a:r>
              <a:rPr lang="en-US" dirty="0"/>
              <a:t>molecular typing techniques </a:t>
            </a:r>
            <a:r>
              <a:rPr lang="en-US" dirty="0" smtClean="0"/>
              <a:t>enabled </a:t>
            </a:r>
            <a:r>
              <a:rPr lang="en-US" dirty="0"/>
              <a:t>more accurate determination of the </a:t>
            </a:r>
            <a:r>
              <a:rPr lang="en-US" dirty="0" smtClean="0"/>
              <a:t>three-dimensional building </a:t>
            </a:r>
            <a:r>
              <a:rPr lang="en-US" dirty="0"/>
              <a:t>blocks that form the antibody </a:t>
            </a:r>
            <a:r>
              <a:rPr lang="en-US" dirty="0" smtClean="0"/>
              <a:t>binding sites of </a:t>
            </a:r>
            <a:r>
              <a:rPr lang="en-US" dirty="0"/>
              <a:t>each HLA </a:t>
            </a:r>
            <a:r>
              <a:rPr lang="en-US" dirty="0" smtClean="0"/>
              <a:t>allele. </a:t>
            </a:r>
            <a:r>
              <a:rPr lang="en-US" dirty="0"/>
              <a:t>Such immunogenic HLA regions are known </a:t>
            </a:r>
            <a:r>
              <a:rPr lang="en-US" dirty="0" smtClean="0"/>
              <a:t>as </a:t>
            </a:r>
            <a:r>
              <a:rPr lang="en-US" dirty="0" err="1" smtClean="0"/>
              <a:t>eplet</a:t>
            </a:r>
            <a:r>
              <a:rPr lang="en-US" dirty="0" smtClean="0"/>
              <a:t> epitopes.</a:t>
            </a:r>
          </a:p>
          <a:p>
            <a:pPr algn="just" rtl="0"/>
            <a:r>
              <a:rPr lang="en-US" dirty="0" smtClean="0"/>
              <a:t>Compared with </a:t>
            </a:r>
            <a:r>
              <a:rPr lang="en-US" dirty="0"/>
              <a:t>traditional HLA-DR/DQ whole-antigen mismatch, </a:t>
            </a:r>
            <a:r>
              <a:rPr lang="en-US" dirty="0" smtClean="0"/>
              <a:t>HLA-DR/ </a:t>
            </a:r>
            <a:r>
              <a:rPr lang="en-US" dirty="0" err="1" smtClean="0"/>
              <a:t>DQsingle</a:t>
            </a:r>
            <a:r>
              <a:rPr lang="en-US" dirty="0" smtClean="0"/>
              <a:t>-molecule </a:t>
            </a:r>
            <a:r>
              <a:rPr lang="en-US" dirty="0" err="1"/>
              <a:t>eplet</a:t>
            </a:r>
            <a:r>
              <a:rPr lang="en-US" dirty="0"/>
              <a:t> mismatch improved the correlation with </a:t>
            </a:r>
            <a:r>
              <a:rPr lang="en-US" dirty="0" smtClean="0"/>
              <a:t>de</a:t>
            </a:r>
            <a:r>
              <a:rPr lang="en-US" dirty="0"/>
              <a:t> </a:t>
            </a:r>
            <a:r>
              <a:rPr lang="en-US" dirty="0" smtClean="0"/>
              <a:t>novo </a:t>
            </a:r>
            <a:r>
              <a:rPr lang="en-US" dirty="0"/>
              <a:t>DSA </a:t>
            </a:r>
            <a:r>
              <a:rPr lang="en-US" dirty="0" smtClean="0"/>
              <a:t>development.</a:t>
            </a:r>
          </a:p>
          <a:p>
            <a:pPr algn="just" rtl="0"/>
            <a:endParaRPr lang="en-US" dirty="0"/>
          </a:p>
          <a:p>
            <a:r>
              <a:rPr lang="en-US" sz="1400" dirty="0" smtClean="0"/>
              <a:t>A </a:t>
            </a:r>
            <a:r>
              <a:rPr lang="en-US" sz="1400" dirty="0"/>
              <a:t>prognostic biomarker for </a:t>
            </a:r>
            <a:r>
              <a:rPr lang="en-US" sz="1400" dirty="0" smtClean="0"/>
              <a:t>primary </a:t>
            </a:r>
            <a:r>
              <a:rPr lang="en-US" sz="1400" dirty="0" err="1" smtClean="0"/>
              <a:t>alloimmunity</a:t>
            </a:r>
            <a:r>
              <a:rPr lang="en-US" sz="1400" dirty="0"/>
              <a:t>. Am J Transplant 19: 1708–1719, </a:t>
            </a:r>
            <a:r>
              <a:rPr lang="en-US" sz="1400" dirty="0" smtClean="0"/>
              <a:t>2019</a:t>
            </a:r>
            <a:endParaRPr lang="fa-IR" sz="1400" dirty="0"/>
          </a:p>
        </p:txBody>
      </p:sp>
    </p:spTree>
    <p:extLst>
      <p:ext uri="{BB962C8B-B14F-4D97-AF65-F5344CB8AC3E}">
        <p14:creationId xmlns:p14="http://schemas.microsoft.com/office/powerpoint/2010/main" val="727332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/>
              <a:t>Biomarkers Befor Transplant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dirty="0"/>
              <a:t>Subclinical acute rejection (</a:t>
            </a:r>
            <a:r>
              <a:rPr lang="en-US" dirty="0" err="1"/>
              <a:t>subAR</a:t>
            </a:r>
            <a:r>
              <a:rPr lang="en-US" dirty="0"/>
              <a:t>) is currently detectable only </a:t>
            </a:r>
            <a:r>
              <a:rPr lang="en-US" dirty="0" smtClean="0"/>
              <a:t>with surveillance </a:t>
            </a:r>
            <a:r>
              <a:rPr lang="en-US" dirty="0"/>
              <a:t>biopsies, is often detected late, and contributes </a:t>
            </a:r>
            <a:r>
              <a:rPr lang="en-US" dirty="0" smtClean="0"/>
              <a:t>to premature </a:t>
            </a:r>
            <a:r>
              <a:rPr lang="en-US" dirty="0"/>
              <a:t>allograft failure</a:t>
            </a:r>
            <a:r>
              <a:rPr lang="en-US" dirty="0" smtClean="0"/>
              <a:t>.</a:t>
            </a:r>
            <a:r>
              <a:rPr lang="en-US" dirty="0"/>
              <a:t> develop a blood-based molecular/genetic biomarker </a:t>
            </a:r>
            <a:r>
              <a:rPr lang="en-US" dirty="0" smtClean="0"/>
              <a:t>profile for </a:t>
            </a:r>
            <a:r>
              <a:rPr lang="en-US" dirty="0" err="1" smtClean="0"/>
              <a:t>subAR</a:t>
            </a:r>
            <a:r>
              <a:rPr lang="en-US" dirty="0" smtClean="0"/>
              <a:t>  </a:t>
            </a:r>
            <a:r>
              <a:rPr lang="en-US" dirty="0"/>
              <a:t>using peripheral </a:t>
            </a:r>
            <a:r>
              <a:rPr lang="en-US" dirty="0" smtClean="0"/>
              <a:t>blood is necessary.</a:t>
            </a:r>
          </a:p>
          <a:p>
            <a:pPr algn="just" rtl="0"/>
            <a:endParaRPr lang="en-US" dirty="0"/>
          </a:p>
          <a:p>
            <a:pPr algn="r" rtl="0"/>
            <a:r>
              <a:rPr lang="en-US" sz="1400" dirty="0">
                <a:cs typeface="+mj-cs"/>
              </a:rPr>
              <a:t>Am </a:t>
            </a:r>
            <a:r>
              <a:rPr lang="en-US" sz="1400" dirty="0" smtClean="0">
                <a:cs typeface="+mj-cs"/>
              </a:rPr>
              <a:t>J Transplant </a:t>
            </a:r>
            <a:r>
              <a:rPr lang="en-US" sz="1400" dirty="0">
                <a:cs typeface="+mj-cs"/>
              </a:rPr>
              <a:t>19: 98–109, 2019</a:t>
            </a:r>
            <a:endParaRPr lang="fa-IR" sz="1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509992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/>
              <a:t>Biomarkers </a:t>
            </a:r>
            <a:r>
              <a:rPr lang="fa-IR" sz="3600" dirty="0" smtClean="0"/>
              <a:t>Before </a:t>
            </a:r>
            <a:r>
              <a:rPr lang="fa-IR" sz="3600" dirty="0"/>
              <a:t>Transplant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>
                <a:cs typeface="+mj-cs"/>
              </a:rPr>
              <a:t>Aside from anti-HLA antibodies, are there other assays </a:t>
            </a:r>
            <a:r>
              <a:rPr lang="en-US" dirty="0" smtClean="0">
                <a:cs typeface="+mj-cs"/>
              </a:rPr>
              <a:t>that predict </a:t>
            </a:r>
            <a:r>
              <a:rPr lang="en-US" dirty="0">
                <a:cs typeface="+mj-cs"/>
              </a:rPr>
              <a:t>increased rejection risk before </a:t>
            </a:r>
            <a:r>
              <a:rPr lang="en-US" dirty="0" smtClean="0">
                <a:cs typeface="+mj-cs"/>
              </a:rPr>
              <a:t>transplantation?</a:t>
            </a:r>
          </a:p>
          <a:p>
            <a:pPr algn="l"/>
            <a:r>
              <a:rPr lang="en-US" dirty="0" smtClean="0"/>
              <a:t>Emerging evidence </a:t>
            </a:r>
            <a:r>
              <a:rPr lang="en-US" dirty="0"/>
              <a:t>indicates that the monocyte/macrophage lineage </a:t>
            </a:r>
            <a:r>
              <a:rPr lang="en-US" dirty="0" smtClean="0"/>
              <a:t>participates in </a:t>
            </a:r>
            <a:r>
              <a:rPr lang="en-US" dirty="0"/>
              <a:t>the pathogenesis of </a:t>
            </a:r>
            <a:r>
              <a:rPr lang="en-US" dirty="0" smtClean="0"/>
              <a:t>rejection higher pre transplant </a:t>
            </a:r>
            <a:r>
              <a:rPr lang="en-US" dirty="0"/>
              <a:t>numbers of </a:t>
            </a:r>
            <a:r>
              <a:rPr lang="en-US" dirty="0" smtClean="0"/>
              <a:t>pro inflammatory CD16+ monocytes </a:t>
            </a:r>
            <a:r>
              <a:rPr lang="en-US" dirty="0"/>
              <a:t>may predict </a:t>
            </a:r>
            <a:r>
              <a:rPr lang="en-US" dirty="0" smtClean="0"/>
              <a:t>rejection</a:t>
            </a:r>
          </a:p>
          <a:p>
            <a:r>
              <a:rPr lang="de-DE" sz="1400" dirty="0">
                <a:cs typeface="+mj-cs"/>
              </a:rPr>
              <a:t>Am J Transplant 17: 2659–2667, 2017</a:t>
            </a:r>
            <a:endParaRPr lang="fa-IR" sz="1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740278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/>
              <a:t>Biomarkers </a:t>
            </a:r>
            <a:r>
              <a:rPr lang="fa-IR" sz="3600" dirty="0" smtClean="0"/>
              <a:t>after </a:t>
            </a:r>
            <a:r>
              <a:rPr lang="fa-IR" sz="3600" dirty="0"/>
              <a:t>Transplant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Knight et al. systematically reviewed donor-derived, cell-free DNA (</a:t>
            </a:r>
            <a:r>
              <a:rPr lang="en-US" dirty="0" err="1" smtClean="0"/>
              <a:t>dd-cfDNA</a:t>
            </a:r>
            <a:r>
              <a:rPr lang="en-US" dirty="0" smtClean="0"/>
              <a:t>) in urine or blood of transplant recipients as another promising AR biomarker.</a:t>
            </a:r>
          </a:p>
          <a:p>
            <a:pPr marL="0" indent="0" algn="l">
              <a:buNone/>
            </a:pPr>
            <a:r>
              <a:rPr lang="en-US" dirty="0" smtClean="0"/>
              <a:t>In general, </a:t>
            </a:r>
            <a:r>
              <a:rPr lang="en-US" dirty="0" err="1" smtClean="0"/>
              <a:t>dd-cfDNA</a:t>
            </a:r>
            <a:r>
              <a:rPr lang="en-US" dirty="0" smtClean="0"/>
              <a:t> </a:t>
            </a:r>
            <a:r>
              <a:rPr lang="en-US" dirty="0"/>
              <a:t>falls rapidly within 2 </a:t>
            </a:r>
            <a:r>
              <a:rPr lang="en-US" dirty="0" smtClean="0"/>
              <a:t>weeks. </a:t>
            </a:r>
            <a:r>
              <a:rPr lang="en-US" dirty="0"/>
              <a:t>Levels are elevated in </a:t>
            </a:r>
            <a:r>
              <a:rPr lang="en-US" dirty="0" smtClean="0"/>
              <a:t>the presence </a:t>
            </a:r>
            <a:r>
              <a:rPr lang="en-US" dirty="0"/>
              <a:t>of allograft injury, including AR and infection, and return </a:t>
            </a:r>
            <a:r>
              <a:rPr lang="en-US" dirty="0" smtClean="0"/>
              <a:t>to baseline </a:t>
            </a:r>
            <a:r>
              <a:rPr lang="en-US" dirty="0"/>
              <a:t>after successful </a:t>
            </a:r>
            <a:r>
              <a:rPr lang="en-US" dirty="0" smtClean="0"/>
              <a:t>treatment.</a:t>
            </a:r>
          </a:p>
          <a:p>
            <a:pPr algn="l"/>
            <a:r>
              <a:rPr lang="en-US" dirty="0" smtClean="0"/>
              <a:t>Elevated </a:t>
            </a:r>
            <a:r>
              <a:rPr lang="en-US" dirty="0" err="1"/>
              <a:t>cfDNA</a:t>
            </a:r>
            <a:r>
              <a:rPr lang="en-US" dirty="0"/>
              <a:t> levels are </a:t>
            </a:r>
            <a:r>
              <a:rPr lang="en-US" dirty="0" smtClean="0"/>
              <a:t>documentable in </a:t>
            </a:r>
            <a:r>
              <a:rPr lang="en-US" dirty="0"/>
              <a:t>advance of clinically apparent </a:t>
            </a:r>
            <a:r>
              <a:rPr lang="en-US" dirty="0" smtClean="0"/>
              <a:t>rejection</a:t>
            </a:r>
          </a:p>
          <a:p>
            <a:pPr algn="just" rtl="0"/>
            <a:endParaRPr lang="en-US" dirty="0" smtClean="0"/>
          </a:p>
          <a:p>
            <a:pPr rtl="0"/>
            <a:r>
              <a:rPr lang="en-US" sz="1400" dirty="0">
                <a:cs typeface="+mj-cs"/>
              </a:rPr>
              <a:t>Knight </a:t>
            </a:r>
            <a:r>
              <a:rPr lang="en-US" sz="1400" dirty="0" smtClean="0">
                <a:cs typeface="+mj-cs"/>
              </a:rPr>
              <a:t>SR, Transplantation 2019  </a:t>
            </a:r>
            <a:endParaRPr lang="en-US" sz="1400" dirty="0">
              <a:cs typeface="+mj-cs"/>
            </a:endParaRPr>
          </a:p>
          <a:p>
            <a:pPr algn="l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828188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Scopes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dirty="0"/>
              <a:t>Continuous immunosuppression (IS) is necessary for </a:t>
            </a:r>
            <a:r>
              <a:rPr lang="en-US" dirty="0" smtClean="0"/>
              <a:t>preventing renal </a:t>
            </a:r>
            <a:r>
              <a:rPr lang="en-US" dirty="0"/>
              <a:t>transplant (RT) rejection even between HLA-identical </a:t>
            </a:r>
            <a:r>
              <a:rPr lang="en-US" dirty="0" smtClean="0"/>
              <a:t>siblings. A few  centers </a:t>
            </a:r>
            <a:r>
              <a:rPr lang="en-US" dirty="0"/>
              <a:t>are conducting RT tolerance </a:t>
            </a:r>
            <a:r>
              <a:rPr lang="en-US" dirty="0" smtClean="0"/>
              <a:t>protocols in  HLA-identical </a:t>
            </a:r>
            <a:r>
              <a:rPr lang="en-US" dirty="0"/>
              <a:t>(HLA-id) and disparate living donor/recipient </a:t>
            </a:r>
            <a:r>
              <a:rPr lang="en-US" dirty="0" smtClean="0"/>
              <a:t>pairs.</a:t>
            </a:r>
          </a:p>
          <a:p>
            <a:pPr algn="just" rtl="0"/>
            <a:r>
              <a:rPr lang="en-US" dirty="0" smtClean="0"/>
              <a:t>whether </a:t>
            </a:r>
            <a:r>
              <a:rPr lang="en-US" dirty="0"/>
              <a:t>the tolerance </a:t>
            </a:r>
            <a:r>
              <a:rPr lang="en-US" dirty="0" smtClean="0"/>
              <a:t>induced will be “permanent</a:t>
            </a:r>
            <a:r>
              <a:rPr lang="en-US" dirty="0"/>
              <a:t>”/lifetime, </a:t>
            </a:r>
            <a:r>
              <a:rPr lang="en-US" dirty="0" smtClean="0"/>
              <a:t>whether such kidneys remain immunologically undisturbed</a:t>
            </a:r>
            <a:r>
              <a:rPr lang="en-US" dirty="0"/>
              <a:t>. Only time will </a:t>
            </a:r>
            <a:r>
              <a:rPr lang="en-US" dirty="0" smtClean="0"/>
              <a:t>tell.</a:t>
            </a:r>
          </a:p>
          <a:p>
            <a:pPr algn="just"/>
            <a:r>
              <a:rPr lang="en-US" sz="1400" dirty="0" err="1">
                <a:cs typeface="+mj-cs"/>
              </a:rPr>
              <a:t>Leventhal</a:t>
            </a:r>
            <a:r>
              <a:rPr lang="en-US" sz="1400" dirty="0">
                <a:cs typeface="+mj-cs"/>
              </a:rPr>
              <a:t>, J.R., Human Immunology (2018),</a:t>
            </a:r>
            <a:endParaRPr lang="en-US" sz="1400" dirty="0" smtClean="0">
              <a:cs typeface="+mj-cs"/>
            </a:endParaRPr>
          </a:p>
          <a:p>
            <a:pPr algn="just" rtl="0"/>
            <a:endParaRPr lang="en-US" dirty="0" smtClean="0"/>
          </a:p>
          <a:p>
            <a:pPr algn="l" rtl="0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8099033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dirty="0"/>
              <a:t>An alternative approach to measuring urinary </a:t>
            </a:r>
            <a:r>
              <a:rPr lang="en-US" dirty="0" smtClean="0"/>
              <a:t>protein biomarkers </a:t>
            </a:r>
            <a:r>
              <a:rPr lang="en-US" dirty="0"/>
              <a:t>is to examine urinary </a:t>
            </a:r>
            <a:r>
              <a:rPr lang="en-US" dirty="0" smtClean="0"/>
              <a:t>RNA.</a:t>
            </a:r>
          </a:p>
          <a:p>
            <a:pPr marL="0" indent="0" algn="l" rtl="0">
              <a:buNone/>
            </a:pPr>
            <a:r>
              <a:rPr lang="en-US" dirty="0" smtClean="0"/>
              <a:t>An </a:t>
            </a:r>
            <a:r>
              <a:rPr lang="en-US" dirty="0"/>
              <a:t>advantage of </a:t>
            </a:r>
            <a:r>
              <a:rPr lang="en-US" dirty="0" smtClean="0"/>
              <a:t>microRNAs compared </a:t>
            </a:r>
            <a:r>
              <a:rPr lang="en-US" dirty="0"/>
              <a:t>with mRNAs is greater stability in </a:t>
            </a:r>
            <a:r>
              <a:rPr lang="en-US" dirty="0" smtClean="0"/>
              <a:t>urine.</a:t>
            </a:r>
          </a:p>
          <a:p>
            <a:pPr marL="0" indent="0" algn="l" rtl="0">
              <a:buNone/>
            </a:pPr>
            <a:endParaRPr lang="en-US" dirty="0" smtClean="0"/>
          </a:p>
          <a:p>
            <a:pPr algn="r" rtl="0"/>
            <a:r>
              <a:rPr lang="en-US" sz="1400" dirty="0">
                <a:cs typeface="+mj-cs"/>
              </a:rPr>
              <a:t>van de </a:t>
            </a:r>
            <a:r>
              <a:rPr lang="en-US" sz="1400" dirty="0" err="1">
                <a:cs typeface="+mj-cs"/>
              </a:rPr>
              <a:t>Vrie</a:t>
            </a:r>
            <a:r>
              <a:rPr lang="en-US" sz="1400" dirty="0">
                <a:cs typeface="+mj-cs"/>
              </a:rPr>
              <a:t> </a:t>
            </a:r>
            <a:r>
              <a:rPr lang="en-US" sz="1400" dirty="0" smtClean="0">
                <a:cs typeface="+mj-cs"/>
              </a:rPr>
              <a:t>M Am </a:t>
            </a:r>
            <a:r>
              <a:rPr lang="en-US" sz="1400" dirty="0">
                <a:cs typeface="+mj-cs"/>
              </a:rPr>
              <a:t>J </a:t>
            </a:r>
            <a:r>
              <a:rPr lang="en-US" sz="1400" dirty="0" smtClean="0">
                <a:cs typeface="+mj-cs"/>
              </a:rPr>
              <a:t>Transplant 2017</a:t>
            </a:r>
            <a:endParaRPr lang="en-US" sz="1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6735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dirty="0"/>
              <a:t>considerable progress </a:t>
            </a:r>
            <a:r>
              <a:rPr lang="en-US" dirty="0" smtClean="0"/>
              <a:t>has been </a:t>
            </a:r>
            <a:r>
              <a:rPr lang="en-US" dirty="0"/>
              <a:t>made in </a:t>
            </a:r>
            <a:r>
              <a:rPr lang="en-US" dirty="0" smtClean="0"/>
              <a:t>achieving immune suppression </a:t>
            </a:r>
            <a:r>
              <a:rPr lang="en-US" dirty="0"/>
              <a:t>drug withdrawal </a:t>
            </a:r>
            <a:r>
              <a:rPr lang="en-US" dirty="0" smtClean="0"/>
              <a:t>after cell </a:t>
            </a:r>
            <a:r>
              <a:rPr lang="en-US" dirty="0"/>
              <a:t>therapy in recipients of organ </a:t>
            </a:r>
            <a:r>
              <a:rPr lang="en-US" dirty="0" smtClean="0"/>
              <a:t>transplants</a:t>
            </a:r>
          </a:p>
          <a:p>
            <a:pPr algn="just" rtl="0"/>
            <a:r>
              <a:rPr lang="en-US" dirty="0"/>
              <a:t>Tolerance strategies are based on induction immunotherapy, transfer of donor cells to induce </a:t>
            </a:r>
            <a:r>
              <a:rPr lang="en-US" dirty="0" err="1"/>
              <a:t>chimerism</a:t>
            </a:r>
            <a:r>
              <a:rPr lang="en-US" dirty="0"/>
              <a:t>, and subsequent withdrawal of maintenance </a:t>
            </a:r>
            <a:r>
              <a:rPr lang="en-US" dirty="0" smtClean="0"/>
              <a:t>immunotherapy</a:t>
            </a:r>
          </a:p>
          <a:p>
            <a:pPr algn="just" rtl="0"/>
            <a:r>
              <a:rPr lang="en-US" dirty="0"/>
              <a:t>Clinical trials utilizing these approaches demonstrate that tolerance induction does not work in all </a:t>
            </a:r>
            <a:r>
              <a:rPr lang="en-US" dirty="0" smtClean="0"/>
              <a:t>patients.</a:t>
            </a:r>
          </a:p>
          <a:p>
            <a:r>
              <a:rPr lang="en-US" sz="1400" dirty="0">
                <a:cs typeface="+mj-cs"/>
              </a:rPr>
              <a:t>Kawai </a:t>
            </a:r>
            <a:r>
              <a:rPr lang="en-US" sz="1400" dirty="0" err="1">
                <a:cs typeface="+mj-cs"/>
              </a:rPr>
              <a:t>T,Summary</a:t>
            </a:r>
            <a:r>
              <a:rPr lang="en-US" sz="1400" dirty="0">
                <a:cs typeface="+mj-cs"/>
              </a:rPr>
              <a:t> of the Third International Workshop on Clinical Tolerance.2018 AJT</a:t>
            </a:r>
            <a:endParaRPr lang="fa-IR" sz="1400" dirty="0">
              <a:cs typeface="+mj-cs"/>
            </a:endParaRPr>
          </a:p>
          <a:p>
            <a:pPr algn="just" rtl="0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87553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Spontaneous Operational Tolerance</a:t>
            </a:r>
            <a:endParaRPr lang="fa-I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immunosuppressed </a:t>
            </a:r>
            <a:r>
              <a:rPr lang="en-US" dirty="0"/>
              <a:t>allograft recipients who </a:t>
            </a:r>
            <a:r>
              <a:rPr lang="en-US" dirty="0" smtClean="0"/>
              <a:t>stop therapy </a:t>
            </a:r>
            <a:r>
              <a:rPr lang="en-US" dirty="0"/>
              <a:t>generally experience rejection </a:t>
            </a:r>
            <a:r>
              <a:rPr lang="en-US" dirty="0" smtClean="0"/>
              <a:t>and premature graft failure</a:t>
            </a:r>
            <a:r>
              <a:rPr lang="en-US" dirty="0"/>
              <a:t>. However, the occasional patient who conducts this </a:t>
            </a:r>
            <a:r>
              <a:rPr lang="en-US" dirty="0" smtClean="0"/>
              <a:t>experiment having </a:t>
            </a:r>
            <a:r>
              <a:rPr lang="en-US" dirty="0"/>
              <a:t>experienced </a:t>
            </a:r>
            <a:r>
              <a:rPr lang="en-US" dirty="0" smtClean="0"/>
              <a:t>operational tolerance </a:t>
            </a:r>
            <a:r>
              <a:rPr lang="en-US" dirty="0"/>
              <a:t>by happenstance.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322101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dirty="0"/>
              <a:t>Studies of </a:t>
            </a:r>
            <a:r>
              <a:rPr lang="en-US" dirty="0" smtClean="0"/>
              <a:t>kidney transplant </a:t>
            </a:r>
            <a:r>
              <a:rPr lang="en-US" dirty="0"/>
              <a:t>recipients who have experienced </a:t>
            </a:r>
            <a:r>
              <a:rPr lang="en-US" dirty="0" smtClean="0"/>
              <a:t>operational</a:t>
            </a:r>
            <a:r>
              <a:rPr lang="en-US" dirty="0"/>
              <a:t> </a:t>
            </a:r>
            <a:r>
              <a:rPr lang="en-US" dirty="0" smtClean="0"/>
              <a:t>tolerance have </a:t>
            </a:r>
            <a:r>
              <a:rPr lang="en-US" dirty="0"/>
              <a:t>focused on B and T cell repertoires </a:t>
            </a:r>
            <a:r>
              <a:rPr lang="en-US" dirty="0" smtClean="0"/>
              <a:t>and gene </a:t>
            </a:r>
            <a:r>
              <a:rPr lang="en-US" dirty="0"/>
              <a:t>expression </a:t>
            </a:r>
            <a:r>
              <a:rPr lang="en-US" dirty="0" smtClean="0"/>
              <a:t>profiles</a:t>
            </a:r>
          </a:p>
          <a:p>
            <a:pPr algn="just" rtl="0"/>
            <a:r>
              <a:rPr lang="en-US" dirty="0" smtClean="0"/>
              <a:t>Newell </a:t>
            </a:r>
            <a:r>
              <a:rPr lang="en-US" dirty="0"/>
              <a:t>et al. report that tolerant </a:t>
            </a:r>
            <a:r>
              <a:rPr lang="en-US" dirty="0" smtClean="0"/>
              <a:t>individuals express </a:t>
            </a:r>
            <a:r>
              <a:rPr lang="en-US" dirty="0"/>
              <a:t>increased numbers </a:t>
            </a:r>
            <a:r>
              <a:rPr lang="en-US" dirty="0" smtClean="0"/>
              <a:t>of developmentally </a:t>
            </a:r>
            <a:r>
              <a:rPr lang="en-US" dirty="0"/>
              <a:t>and </a:t>
            </a:r>
            <a:r>
              <a:rPr lang="en-US" dirty="0" smtClean="0"/>
              <a:t>functionally different  </a:t>
            </a:r>
            <a:r>
              <a:rPr lang="en-US" dirty="0"/>
              <a:t>B cells </a:t>
            </a:r>
            <a:r>
              <a:rPr lang="en-US" dirty="0" smtClean="0"/>
              <a:t>and its gene expression </a:t>
            </a:r>
            <a:r>
              <a:rPr lang="en-US" dirty="0"/>
              <a:t>in blood and </a:t>
            </a:r>
            <a:r>
              <a:rPr lang="en-US" dirty="0" smtClean="0"/>
              <a:t>urine.</a:t>
            </a:r>
          </a:p>
          <a:p>
            <a:pPr algn="just" rtl="0"/>
            <a:endParaRPr lang="en-US" dirty="0" smtClean="0"/>
          </a:p>
          <a:p>
            <a:pPr rtl="0"/>
            <a:r>
              <a:rPr lang="en-US" sz="1400" dirty="0"/>
              <a:t>Newell KA </a:t>
            </a:r>
            <a:r>
              <a:rPr lang="en-US" sz="1400" dirty="0" smtClean="0"/>
              <a:t>,Hum </a:t>
            </a:r>
            <a:r>
              <a:rPr lang="en-US" sz="1400" dirty="0" err="1"/>
              <a:t>Immunol</a:t>
            </a:r>
            <a:r>
              <a:rPr lang="en-US" sz="1400" dirty="0"/>
              <a:t> </a:t>
            </a:r>
            <a:r>
              <a:rPr lang="en-US" sz="1400" dirty="0" smtClean="0"/>
              <a:t>79.2018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45267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>
              <a:lnSpc>
                <a:spcPct val="100000"/>
              </a:lnSpc>
            </a:pPr>
            <a:r>
              <a:rPr lang="en-US" dirty="0"/>
              <a:t>Asare et al. conducted a prospective multicenter study to </a:t>
            </a:r>
            <a:r>
              <a:rPr lang="en-US" dirty="0" smtClean="0"/>
              <a:t>identify patients </a:t>
            </a:r>
            <a:r>
              <a:rPr lang="en-US" dirty="0"/>
              <a:t>who may be tolerant within a cohort of candidates </a:t>
            </a:r>
            <a:r>
              <a:rPr lang="en-US" dirty="0" smtClean="0"/>
              <a:t>for immunosuppressive </a:t>
            </a:r>
            <a:r>
              <a:rPr lang="en-US" dirty="0"/>
              <a:t>minimization by gene expression of </a:t>
            </a:r>
            <a:r>
              <a:rPr lang="en-US" dirty="0" smtClean="0"/>
              <a:t>B cell </a:t>
            </a:r>
            <a:r>
              <a:rPr lang="en-US" dirty="0"/>
              <a:t>receptors, </a:t>
            </a:r>
            <a:r>
              <a:rPr lang="en-US" dirty="0" err="1"/>
              <a:t>Ig</a:t>
            </a:r>
            <a:r>
              <a:rPr lang="en-US" dirty="0"/>
              <a:t>-k variable 1D-13 (IGKV1D-13) and </a:t>
            </a:r>
            <a:r>
              <a:rPr lang="en-US" dirty="0" smtClean="0"/>
              <a:t>IGKV4-1</a:t>
            </a:r>
            <a:r>
              <a:rPr lang="en-US" dirty="0"/>
              <a:t> tolerance "</a:t>
            </a:r>
            <a:r>
              <a:rPr lang="en-US" dirty="0" smtClean="0"/>
              <a:t>signature"</a:t>
            </a:r>
          </a:p>
          <a:p>
            <a:pPr marL="0" indent="0" rtl="0">
              <a:buNone/>
            </a:pPr>
            <a:r>
              <a:rPr lang="en-US" sz="1400" dirty="0"/>
              <a:t>Asare A, </a:t>
            </a:r>
            <a:r>
              <a:rPr lang="en-US" sz="1400" dirty="0" smtClean="0"/>
              <a:t>Am J Transplant 17, 2017</a:t>
            </a:r>
            <a:endParaRPr lang="fa-IR" sz="1400" dirty="0"/>
          </a:p>
        </p:txBody>
      </p:sp>
    </p:spTree>
    <p:extLst>
      <p:ext uri="{BB962C8B-B14F-4D97-AF65-F5344CB8AC3E}">
        <p14:creationId xmlns:p14="http://schemas.microsoft.com/office/powerpoint/2010/main" val="1068928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dirty="0"/>
              <a:t>Contrary to expectations, the frequency of predicted </a:t>
            </a:r>
            <a:r>
              <a:rPr lang="en-US" dirty="0" smtClean="0"/>
              <a:t>tolerance was </a:t>
            </a:r>
            <a:r>
              <a:rPr lang="en-US" dirty="0"/>
              <a:t>greater in patients receiving </a:t>
            </a:r>
            <a:r>
              <a:rPr lang="en-US" dirty="0" err="1"/>
              <a:t>tacrolimus</a:t>
            </a:r>
            <a:r>
              <a:rPr lang="en-US" dirty="0"/>
              <a:t> and reduced in </a:t>
            </a:r>
            <a:r>
              <a:rPr lang="en-US" dirty="0" smtClean="0"/>
              <a:t>individuals receiving </a:t>
            </a:r>
            <a:r>
              <a:rPr lang="en-US" dirty="0"/>
              <a:t>corticosteroids or </a:t>
            </a:r>
            <a:r>
              <a:rPr lang="en-US" dirty="0" err="1"/>
              <a:t>mycophenolate</a:t>
            </a:r>
            <a:r>
              <a:rPr lang="en-US" dirty="0"/>
              <a:t> </a:t>
            </a:r>
            <a:r>
              <a:rPr lang="en-US" dirty="0" err="1"/>
              <a:t>mofetil</a:t>
            </a:r>
            <a:r>
              <a:rPr lang="en-US" dirty="0"/>
              <a:t>, or in those </a:t>
            </a:r>
            <a:r>
              <a:rPr lang="en-US" dirty="0" smtClean="0"/>
              <a:t>who received </a:t>
            </a:r>
            <a:r>
              <a:rPr lang="en-US" dirty="0"/>
              <a:t>rabbit </a:t>
            </a:r>
            <a:r>
              <a:rPr lang="en-US" dirty="0" err="1"/>
              <a:t>antithymocyte</a:t>
            </a:r>
            <a:r>
              <a:rPr lang="en-US" dirty="0"/>
              <a:t> globulin (</a:t>
            </a:r>
            <a:r>
              <a:rPr lang="en-US" dirty="0" err="1"/>
              <a:t>rATG</a:t>
            </a:r>
            <a:r>
              <a:rPr lang="en-US" dirty="0"/>
              <a:t>) as </a:t>
            </a:r>
            <a:r>
              <a:rPr lang="en-US" dirty="0" smtClean="0"/>
              <a:t>induction therapy.</a:t>
            </a:r>
          </a:p>
          <a:p>
            <a:pPr algn="just" rtl="0"/>
            <a:endParaRPr lang="en-US" dirty="0" smtClean="0"/>
          </a:p>
          <a:p>
            <a:pPr algn="just"/>
            <a:r>
              <a:rPr lang="en-US" sz="1400" dirty="0">
                <a:cs typeface="+mj-cs"/>
              </a:rPr>
              <a:t>Asare A, Am J Transplant 17, 2017</a:t>
            </a:r>
            <a:endParaRPr lang="fa-IR" sz="1400" dirty="0">
              <a:cs typeface="+mj-cs"/>
            </a:endParaRPr>
          </a:p>
          <a:p>
            <a:pPr algn="just" rtl="0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117585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err="1"/>
              <a:t>Chenouard</a:t>
            </a:r>
            <a:r>
              <a:rPr lang="en-US" dirty="0"/>
              <a:t> et al. studied T follicular helper (</a:t>
            </a:r>
            <a:r>
              <a:rPr lang="en-US" dirty="0" err="1"/>
              <a:t>Tfh</a:t>
            </a:r>
            <a:r>
              <a:rPr lang="en-US" dirty="0"/>
              <a:t>) cells, </a:t>
            </a:r>
            <a:r>
              <a:rPr lang="en-US" dirty="0" smtClean="0"/>
              <a:t>which play </a:t>
            </a:r>
            <a:r>
              <a:rPr lang="en-US" dirty="0"/>
              <a:t>a critical role in B cell differentiation and may associate </a:t>
            </a:r>
            <a:r>
              <a:rPr lang="en-US" dirty="0" smtClean="0"/>
              <a:t>with tolerance.</a:t>
            </a:r>
          </a:p>
          <a:p>
            <a:pPr algn="l" rtl="0"/>
            <a:r>
              <a:rPr lang="en-US" dirty="0" smtClean="0"/>
              <a:t>Distinct changes </a:t>
            </a:r>
            <a:r>
              <a:rPr lang="en-US" dirty="0"/>
              <a:t>in </a:t>
            </a:r>
            <a:r>
              <a:rPr lang="en-US" dirty="0" err="1"/>
              <a:t>Tfh</a:t>
            </a:r>
            <a:r>
              <a:rPr lang="en-US" dirty="0"/>
              <a:t> subsets and modified gene expression profiles </a:t>
            </a:r>
            <a:r>
              <a:rPr lang="en-US" dirty="0" smtClean="0"/>
              <a:t>in</a:t>
            </a:r>
            <a:r>
              <a:rPr lang="en-US" dirty="0"/>
              <a:t> </a:t>
            </a:r>
            <a:r>
              <a:rPr lang="en-US" dirty="0" smtClean="0"/>
              <a:t>tolerant </a:t>
            </a:r>
            <a:r>
              <a:rPr lang="en-US" dirty="0"/>
              <a:t>recipients were </a:t>
            </a:r>
            <a:r>
              <a:rPr lang="en-US" dirty="0" smtClean="0"/>
              <a:t>observed.</a:t>
            </a:r>
          </a:p>
          <a:p>
            <a:pPr algn="r"/>
            <a:r>
              <a:rPr lang="en-US" sz="1400" dirty="0" err="1">
                <a:cs typeface="+mj-cs"/>
              </a:rPr>
              <a:t>Chenouard</a:t>
            </a:r>
            <a:r>
              <a:rPr lang="en-US" sz="1400" dirty="0">
                <a:cs typeface="+mj-cs"/>
              </a:rPr>
              <a:t> A</a:t>
            </a:r>
            <a:r>
              <a:rPr lang="en-US" sz="1400" dirty="0" smtClean="0">
                <a:cs typeface="+mj-cs"/>
              </a:rPr>
              <a:t>,</a:t>
            </a:r>
            <a:r>
              <a:rPr lang="en-US" sz="1400" dirty="0">
                <a:cs typeface="+mj-cs"/>
              </a:rPr>
              <a:t> Am J Transplant 17, 2017</a:t>
            </a:r>
            <a:endParaRPr lang="fa-IR" sz="1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60853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dirty="0"/>
              <a:t>Danger et al. developed a </a:t>
            </a:r>
            <a:r>
              <a:rPr lang="en-US" dirty="0" smtClean="0"/>
              <a:t>20-gene signature </a:t>
            </a:r>
            <a:r>
              <a:rPr lang="en-US" dirty="0"/>
              <a:t>from a </a:t>
            </a:r>
            <a:r>
              <a:rPr lang="en-US" dirty="0" smtClean="0"/>
              <a:t>microarray analysis </a:t>
            </a:r>
            <a:r>
              <a:rPr lang="en-US" dirty="0"/>
              <a:t>performed on 46 </a:t>
            </a:r>
            <a:r>
              <a:rPr lang="en-US" dirty="0" smtClean="0"/>
              <a:t>operationally tolerant </a:t>
            </a:r>
            <a:r>
              <a:rPr lang="en-US" dirty="0"/>
              <a:t>patients and 266 renal transplant recipients with </a:t>
            </a:r>
            <a:r>
              <a:rPr lang="en-US" dirty="0" smtClean="0"/>
              <a:t>stable function .</a:t>
            </a:r>
            <a:r>
              <a:rPr lang="en-US" dirty="0"/>
              <a:t> They identified a </a:t>
            </a:r>
            <a:r>
              <a:rPr lang="en-US" dirty="0" smtClean="0"/>
              <a:t>robust </a:t>
            </a:r>
            <a:r>
              <a:rPr lang="en-US" dirty="0"/>
              <a:t>combination of </a:t>
            </a:r>
            <a:r>
              <a:rPr lang="en-US" dirty="0" smtClean="0"/>
              <a:t>6 genes </a:t>
            </a:r>
            <a:r>
              <a:rPr lang="en-US" dirty="0"/>
              <a:t>and 2 demographic </a:t>
            </a:r>
            <a:r>
              <a:rPr lang="en-US" dirty="0" smtClean="0"/>
              <a:t>parameters associated </a:t>
            </a:r>
            <a:r>
              <a:rPr lang="en-US" dirty="0"/>
              <a:t>with </a:t>
            </a:r>
            <a:r>
              <a:rPr lang="en-US" dirty="0" smtClean="0"/>
              <a:t>operational tolerance, but its reproducibility  </a:t>
            </a:r>
            <a:r>
              <a:rPr lang="en-US" dirty="0"/>
              <a:t>remains to be </a:t>
            </a:r>
            <a:r>
              <a:rPr lang="en-US" dirty="0" smtClean="0"/>
              <a:t>determined.</a:t>
            </a:r>
            <a:r>
              <a:rPr lang="en-US" dirty="0"/>
              <a:t> </a:t>
            </a:r>
            <a:endParaRPr lang="en-US" dirty="0" smtClean="0"/>
          </a:p>
          <a:p>
            <a:pPr algn="just"/>
            <a:r>
              <a:rPr lang="en-US" sz="1400" dirty="0" smtClean="0">
                <a:cs typeface="+mj-cs"/>
              </a:rPr>
              <a:t>Danger </a:t>
            </a:r>
            <a:r>
              <a:rPr lang="en-US" sz="1400" dirty="0">
                <a:cs typeface="+mj-cs"/>
              </a:rPr>
              <a:t>R</a:t>
            </a:r>
            <a:r>
              <a:rPr lang="en-US" sz="1400" dirty="0" smtClean="0">
                <a:cs typeface="+mj-cs"/>
              </a:rPr>
              <a:t>,</a:t>
            </a:r>
            <a:r>
              <a:rPr lang="en-US" sz="1400" dirty="0">
                <a:cs typeface="+mj-cs"/>
              </a:rPr>
              <a:t> Am J Transplant </a:t>
            </a:r>
            <a:r>
              <a:rPr lang="en-US" sz="1400" dirty="0" smtClean="0">
                <a:cs typeface="+mj-cs"/>
              </a:rPr>
              <a:t>19, 2019</a:t>
            </a:r>
            <a:endParaRPr lang="fa-IR" sz="1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214408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369</TotalTime>
  <Words>1165</Words>
  <Application>Microsoft Office PowerPoint</Application>
  <PresentationFormat>Widescreen</PresentationFormat>
  <Paragraphs>76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Century Gothic</vt:lpstr>
      <vt:lpstr>Times New Roman</vt:lpstr>
      <vt:lpstr>Wingdings 3</vt:lpstr>
      <vt:lpstr>Ion</vt:lpstr>
      <vt:lpstr>Transplant Tolerance</vt:lpstr>
      <vt:lpstr>Scopes</vt:lpstr>
      <vt:lpstr>PowerPoint Presentation</vt:lpstr>
      <vt:lpstr>Spontaneous Operational Tolerance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Tolerance Induction Protocol Principles</vt:lpstr>
      <vt:lpstr>Tolerance induction </vt:lpstr>
      <vt:lpstr>PowerPoint Presentation</vt:lpstr>
      <vt:lpstr>PowerPoint Presentation</vt:lpstr>
      <vt:lpstr>PowerPoint Presentation</vt:lpstr>
      <vt:lpstr>Biomarkers</vt:lpstr>
      <vt:lpstr>Biomarkers Befor Transplant </vt:lpstr>
      <vt:lpstr>Biomarkers Befor Transplant </vt:lpstr>
      <vt:lpstr>Biomarkers Before Transplant</vt:lpstr>
      <vt:lpstr>Biomarkers after Transplant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Dafe  Computer  Co</dc:creator>
  <cp:lastModifiedBy>Dafe  Computer  Co</cp:lastModifiedBy>
  <cp:revision>103</cp:revision>
  <dcterms:created xsi:type="dcterms:W3CDTF">2020-12-18T18:54:07Z</dcterms:created>
  <dcterms:modified xsi:type="dcterms:W3CDTF">2021-01-01T21:56:39Z</dcterms:modified>
</cp:coreProperties>
</file>